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1" roundtripDataSignature="AMtx7miukSSaRHbhNwuNIHdxULC6xmEX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1" Type="http://customschemas.google.com/relationships/presentationmetadata" Target="meta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643115dfe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" name="Google Shape;57;g3643115dfe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7046c3fc5b_1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g37046c3fc5b_1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7046c3fc5b_1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" name="Google Shape;154;g37046c3fc5b_1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7046c3fc5b_1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g37046c3fc5b_1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7046c3fc5b_1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" name="Google Shape;172;g37046c3fc5b_1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7046c3fc5b_1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g37046c3fc5b_1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7046c3fc5b_1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7" name="Google Shape;197;g37046c3fc5b_1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7046c3fc5b_1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" name="Google Shape;206;g37046c3fc5b_1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7046c3fc5b_1_1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" name="Google Shape;215;g37046c3fc5b_1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7046c3fc5b_1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g37046c3fc5b_1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7046c3fc5b_1_1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4" name="Google Shape;234;g37046c3fc5b_1_1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7046c3fc5b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" name="Google Shape;63;g37046c3fc5b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7046c3fc5b_1_1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2" name="Google Shape;242;g37046c3fc5b_1_1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7046c3fc5b_1_1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1" name="Google Shape;251;g37046c3fc5b_1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7046c3fc5b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7" name="Google Shape;257;g37046c3fc5b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7046c3fc5b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3" name="Google Shape;263;g37046c3fc5b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3635b168f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2" name="Google Shape;272;g33635b168f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4ff81ed555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1" name="Google Shape;281;g34ff81ed555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9" name="Google Shape;28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000aa0b40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6" name="Google Shape;296;g35000aa0b40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7046c3fc5b_2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2" name="Google Shape;302;g37046c3fc5b_2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6984f9e1f8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8" name="Google Shape;308;g36984f9e1f8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7230e25127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" name="Google Shape;68;g37230e25127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a26856fd0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6a26856fd0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36a26856fd0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6984f9e1f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1" name="Google Shape;321;g36984f9e1f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6984f9e1f8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0" name="Google Shape;330;g36984f9e1f8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6984f9e1f8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9" name="Google Shape;339;g36984f9e1f8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6984f9e1f8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8" name="Google Shape;348;g36984f9e1f8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4" name="Google Shape;35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7230e25127_1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7230e25127_1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g37230e25127_1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726326b7ca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" name="Google Shape;95;g3726326b7ca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000aa0b40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" name="Google Shape;107;g35000aa0b40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bf2582c63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" name="Google Shape;113;g35bf2582c63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7046c3fc5b_1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" name="Google Shape;129;g37046c3fc5b_1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8"/>
          <p:cNvSpPr txBox="1"/>
          <p:nvPr>
            <p:ph type="ctrTitle"/>
          </p:nvPr>
        </p:nvSpPr>
        <p:spPr>
          <a:xfrm>
            <a:off x="16689" y="1975198"/>
            <a:ext cx="12192001" cy="218790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8A233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8"/>
          <p:cNvSpPr txBox="1"/>
          <p:nvPr>
            <p:ph idx="1" type="subTitle"/>
          </p:nvPr>
        </p:nvSpPr>
        <p:spPr>
          <a:xfrm>
            <a:off x="16690" y="3237859"/>
            <a:ext cx="12192001" cy="7355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1"/>
          <p:cNvSpPr txBox="1"/>
          <p:nvPr>
            <p:ph type="title"/>
          </p:nvPr>
        </p:nvSpPr>
        <p:spPr>
          <a:xfrm>
            <a:off x="323193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8A233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21"/>
          <p:cNvSpPr txBox="1"/>
          <p:nvPr>
            <p:ph idx="1" type="body"/>
          </p:nvPr>
        </p:nvSpPr>
        <p:spPr>
          <a:xfrm rot="5400000">
            <a:off x="3577185" y="-1428367"/>
            <a:ext cx="4007616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8A233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2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idx="11" type="ftr"/>
          </p:nvPr>
        </p:nvSpPr>
        <p:spPr>
          <a:xfrm>
            <a:off x="4616669" y="4327853"/>
            <a:ext cx="2940269" cy="4228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9"/>
          <p:cNvSpPr txBox="1"/>
          <p:nvPr>
            <p:ph type="title"/>
          </p:nvPr>
        </p:nvSpPr>
        <p:spPr>
          <a:xfrm>
            <a:off x="838200" y="11628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8A233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9"/>
          <p:cNvSpPr txBox="1"/>
          <p:nvPr>
            <p:ph idx="1" type="body"/>
          </p:nvPr>
        </p:nvSpPr>
        <p:spPr>
          <a:xfrm>
            <a:off x="838200" y="1825625"/>
            <a:ext cx="10515600" cy="3785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5"/>
          <p:cNvSpPr txBox="1"/>
          <p:nvPr>
            <p:ph type="title"/>
          </p:nvPr>
        </p:nvSpPr>
        <p:spPr>
          <a:xfrm>
            <a:off x="831850" y="623972"/>
            <a:ext cx="10794092" cy="26606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8A233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15"/>
          <p:cNvSpPr txBox="1"/>
          <p:nvPr>
            <p:ph idx="1" type="body"/>
          </p:nvPr>
        </p:nvSpPr>
        <p:spPr>
          <a:xfrm>
            <a:off x="831850" y="2140789"/>
            <a:ext cx="11360150" cy="1432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6"/>
          <p:cNvSpPr txBox="1"/>
          <p:nvPr>
            <p:ph type="title"/>
          </p:nvPr>
        </p:nvSpPr>
        <p:spPr>
          <a:xfrm>
            <a:off x="838200" y="11222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8A233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16"/>
          <p:cNvSpPr txBox="1"/>
          <p:nvPr>
            <p:ph idx="1" type="body"/>
          </p:nvPr>
        </p:nvSpPr>
        <p:spPr>
          <a:xfrm>
            <a:off x="838200" y="1825625"/>
            <a:ext cx="5181600" cy="39101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16"/>
          <p:cNvSpPr txBox="1"/>
          <p:nvPr>
            <p:ph idx="2" type="body"/>
          </p:nvPr>
        </p:nvSpPr>
        <p:spPr>
          <a:xfrm>
            <a:off x="6172200" y="1825625"/>
            <a:ext cx="5181600" cy="39101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8A233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1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17"/>
          <p:cNvSpPr txBox="1"/>
          <p:nvPr>
            <p:ph idx="2" type="body"/>
          </p:nvPr>
        </p:nvSpPr>
        <p:spPr>
          <a:xfrm>
            <a:off x="839788" y="2505075"/>
            <a:ext cx="5157787" cy="32717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1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17"/>
          <p:cNvSpPr txBox="1"/>
          <p:nvPr>
            <p:ph idx="4" type="body"/>
          </p:nvPr>
        </p:nvSpPr>
        <p:spPr>
          <a:xfrm>
            <a:off x="6172200" y="2505075"/>
            <a:ext cx="5183188" cy="32717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/>
          <p:nvPr>
            <p:ph type="title"/>
          </p:nvPr>
        </p:nvSpPr>
        <p:spPr>
          <a:xfrm>
            <a:off x="838200" y="116402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8A233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9"/>
          <p:cNvSpPr txBox="1"/>
          <p:nvPr>
            <p:ph type="title"/>
          </p:nvPr>
        </p:nvSpPr>
        <p:spPr>
          <a:xfrm>
            <a:off x="345802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A233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19"/>
          <p:cNvSpPr txBox="1"/>
          <p:nvPr>
            <p:ph idx="1" type="body"/>
          </p:nvPr>
        </p:nvSpPr>
        <p:spPr>
          <a:xfrm>
            <a:off x="4436953" y="1901826"/>
            <a:ext cx="6172200" cy="3967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19"/>
          <p:cNvSpPr txBox="1"/>
          <p:nvPr>
            <p:ph idx="2" type="body"/>
          </p:nvPr>
        </p:nvSpPr>
        <p:spPr>
          <a:xfrm>
            <a:off x="345802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0"/>
          <p:cNvSpPr txBox="1"/>
          <p:nvPr>
            <p:ph type="title"/>
          </p:nvPr>
        </p:nvSpPr>
        <p:spPr>
          <a:xfrm>
            <a:off x="4907290" y="17342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A233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20"/>
          <p:cNvSpPr/>
          <p:nvPr>
            <p:ph idx="2" type="pic"/>
          </p:nvPr>
        </p:nvSpPr>
        <p:spPr>
          <a:xfrm>
            <a:off x="302173" y="430923"/>
            <a:ext cx="4374931" cy="5430127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20"/>
          <p:cNvSpPr txBox="1"/>
          <p:nvPr>
            <p:ph idx="1" type="body"/>
          </p:nvPr>
        </p:nvSpPr>
        <p:spPr>
          <a:xfrm>
            <a:off x="4907291" y="1773620"/>
            <a:ext cx="3932237" cy="2903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7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2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/>
          <p:nvPr/>
        </p:nvSpPr>
        <p:spPr>
          <a:xfrm>
            <a:off x="0" y="6111433"/>
            <a:ext cx="9237905" cy="746566"/>
          </a:xfrm>
          <a:prstGeom prst="rect">
            <a:avLst/>
          </a:prstGeom>
          <a:solidFill>
            <a:srgbClr val="7F7F7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t/>
            </a:r>
            <a:endParaRPr b="0" i="0" sz="6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11;p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9264580" y="6111433"/>
            <a:ext cx="2935584" cy="746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7"/>
          <p:cNvPicPr preferRelativeResize="0"/>
          <p:nvPr/>
        </p:nvPicPr>
        <p:blipFill rotWithShape="1">
          <a:blip r:embed="rId2">
            <a:alphaModFix/>
          </a:blip>
          <a:srcRect b="25324" l="0" r="0" t="0"/>
          <a:stretch/>
        </p:blipFill>
        <p:spPr>
          <a:xfrm>
            <a:off x="9623788" y="6301305"/>
            <a:ext cx="2217167" cy="44673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20016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28164" y="2448490"/>
            <a:ext cx="2935671" cy="170813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idx="11" type="ftr"/>
          </p:nvPr>
        </p:nvSpPr>
        <p:spPr>
          <a:xfrm>
            <a:off x="4616669" y="4327853"/>
            <a:ext cx="2940269" cy="4228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27.png"/><Relationship Id="rId5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33.png"/><Relationship Id="rId5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Relationship Id="rId5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0.png"/><Relationship Id="rId4" Type="http://schemas.openxmlformats.org/officeDocument/2006/relationships/image" Target="../media/image31.png"/><Relationship Id="rId5" Type="http://schemas.openxmlformats.org/officeDocument/2006/relationships/image" Target="../media/image38.png"/><Relationship Id="rId6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Relationship Id="rId4" Type="http://schemas.openxmlformats.org/officeDocument/2006/relationships/image" Target="../media/image32.png"/><Relationship Id="rId5" Type="http://schemas.openxmlformats.org/officeDocument/2006/relationships/image" Target="../media/image40.png"/><Relationship Id="rId6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Relationship Id="rId4" Type="http://schemas.openxmlformats.org/officeDocument/2006/relationships/image" Target="../media/image4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4.png"/><Relationship Id="rId4" Type="http://schemas.openxmlformats.org/officeDocument/2006/relationships/image" Target="../media/image5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9.png"/><Relationship Id="rId4" Type="http://schemas.openxmlformats.org/officeDocument/2006/relationships/image" Target="../media/image12.png"/><Relationship Id="rId5" Type="http://schemas.openxmlformats.org/officeDocument/2006/relationships/image" Target="../media/image5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Relationship Id="rId4" Type="http://schemas.openxmlformats.org/officeDocument/2006/relationships/image" Target="../media/image48.png"/><Relationship Id="rId5" Type="http://schemas.openxmlformats.org/officeDocument/2006/relationships/image" Target="../media/image1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6.png"/><Relationship Id="rId7" Type="http://schemas.openxmlformats.org/officeDocument/2006/relationships/image" Target="../media/image16.png"/><Relationship Id="rId8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43115dfe8_0_0"/>
          <p:cNvSpPr txBox="1"/>
          <p:nvPr>
            <p:ph type="ctrTitle"/>
          </p:nvPr>
        </p:nvSpPr>
        <p:spPr>
          <a:xfrm>
            <a:off x="16700" y="2753475"/>
            <a:ext cx="12192000" cy="2632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lang="en-US" sz="4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Bobcat Wildfire Project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6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0" name="Google Shape;60;g3643115dfe8_0_0"/>
          <p:cNvSpPr txBox="1"/>
          <p:nvPr>
            <p:ph idx="1" type="subTitle"/>
          </p:nvPr>
        </p:nvSpPr>
        <p:spPr>
          <a:xfrm>
            <a:off x="246575" y="852728"/>
            <a:ext cx="119622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8A2331"/>
                </a:solidFill>
              </a:rPr>
              <a:t>Update </a:t>
            </a:r>
            <a:r>
              <a:rPr b="1" lang="en-US" sz="6000">
                <a:solidFill>
                  <a:srgbClr val="8A2331"/>
                </a:solidFill>
              </a:rPr>
              <a:t>August</a:t>
            </a:r>
            <a:r>
              <a:rPr b="1" lang="en-US" sz="6000">
                <a:solidFill>
                  <a:srgbClr val="8A2331"/>
                </a:solidFill>
              </a:rPr>
              <a:t> 1, 2025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7046c3fc5b_1_27"/>
          <p:cNvSpPr txBox="1"/>
          <p:nvPr>
            <p:ph type="title"/>
          </p:nvPr>
        </p:nvSpPr>
        <p:spPr>
          <a:xfrm>
            <a:off x="670375" y="377573"/>
            <a:ext cx="106833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800">
                <a:latin typeface="Verdana"/>
                <a:ea typeface="Verdana"/>
                <a:cs typeface="Verdana"/>
                <a:sym typeface="Verdana"/>
              </a:rPr>
              <a:t>Burn Severity Classification </a:t>
            </a:r>
            <a:r>
              <a:rPr lang="en-US" sz="3600">
                <a:latin typeface="Verdana"/>
                <a:ea typeface="Verdana"/>
                <a:cs typeface="Verdana"/>
                <a:sym typeface="Verdana"/>
              </a:rPr>
              <a:t>Experiment 2</a:t>
            </a:r>
            <a:endParaRPr sz="3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t/>
            </a:r>
            <a:endParaRPr sz="37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1" name="Google Shape;141;g37046c3fc5b_1_27"/>
          <p:cNvSpPr/>
          <p:nvPr/>
        </p:nvSpPr>
        <p:spPr>
          <a:xfrm>
            <a:off x="330875" y="1469275"/>
            <a:ext cx="4308300" cy="2895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37046c3fc5b_1_27"/>
          <p:cNvSpPr txBox="1"/>
          <p:nvPr/>
        </p:nvSpPr>
        <p:spPr>
          <a:xfrm>
            <a:off x="554175" y="1993225"/>
            <a:ext cx="39921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 u="sng">
                <a:solidFill>
                  <a:srgbClr val="0000FF"/>
                </a:solidFill>
              </a:rPr>
              <a:t>DATASET 2</a:t>
            </a:r>
            <a:endParaRPr b="1" sz="1600" u="sng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Mean of Log of HV ratio</a:t>
            </a: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>
                <a:solidFill>
                  <a:srgbClr val="9900FF"/>
                </a:solidFill>
                <a:latin typeface="Verdana"/>
                <a:ea typeface="Verdana"/>
                <a:cs typeface="Verdana"/>
                <a:sym typeface="Verdana"/>
              </a:rPr>
              <a:t>Median of Alpha Angle 1 of prefire</a:t>
            </a: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Median of Alpha Angle 1 of postfire, </a:t>
            </a:r>
            <a:r>
              <a:rPr lang="en-US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Median of Slope.</a:t>
            </a:r>
            <a:endParaRPr sz="2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3" name="Google Shape;143;g37046c3fc5b_1_27"/>
          <p:cNvSpPr txBox="1"/>
          <p:nvPr/>
        </p:nvSpPr>
        <p:spPr>
          <a:xfrm>
            <a:off x="9040450" y="4434700"/>
            <a:ext cx="1590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no better than K-means</a:t>
            </a:r>
            <a:endParaRPr sz="2600"/>
          </a:p>
        </p:txBody>
      </p:sp>
      <p:sp>
        <p:nvSpPr>
          <p:cNvPr id="144" name="Google Shape;144;g37046c3fc5b_1_27"/>
          <p:cNvSpPr txBox="1"/>
          <p:nvPr/>
        </p:nvSpPr>
        <p:spPr>
          <a:xfrm>
            <a:off x="5300700" y="4434700"/>
            <a:ext cx="28272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Agglomerative Clustering</a:t>
            </a:r>
            <a:endParaRPr sz="2600"/>
          </a:p>
        </p:txBody>
      </p:sp>
      <p:sp>
        <p:nvSpPr>
          <p:cNvPr id="145" name="Google Shape;145;g37046c3fc5b_1_27"/>
          <p:cNvSpPr txBox="1"/>
          <p:nvPr/>
        </p:nvSpPr>
        <p:spPr>
          <a:xfrm>
            <a:off x="7839700" y="3007700"/>
            <a:ext cx="1904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Debugging</a:t>
            </a:r>
            <a:endParaRPr sz="2600"/>
          </a:p>
        </p:txBody>
      </p:sp>
      <p:sp>
        <p:nvSpPr>
          <p:cNvPr id="146" name="Google Shape;146;g37046c3fc5b_1_27"/>
          <p:cNvSpPr txBox="1"/>
          <p:nvPr/>
        </p:nvSpPr>
        <p:spPr>
          <a:xfrm>
            <a:off x="5300700" y="2824525"/>
            <a:ext cx="1590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DBSCAN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OPTICS</a:t>
            </a:r>
            <a:endParaRPr sz="2600"/>
          </a:p>
        </p:txBody>
      </p:sp>
      <p:sp>
        <p:nvSpPr>
          <p:cNvPr id="147" name="Google Shape;147;g37046c3fc5b_1_27"/>
          <p:cNvSpPr txBox="1"/>
          <p:nvPr/>
        </p:nvSpPr>
        <p:spPr>
          <a:xfrm>
            <a:off x="7839700" y="1414450"/>
            <a:ext cx="3992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results follow for different sizes of superpixels</a:t>
            </a:r>
            <a:endParaRPr sz="2600"/>
          </a:p>
        </p:txBody>
      </p:sp>
      <p:sp>
        <p:nvSpPr>
          <p:cNvPr id="148" name="Google Shape;148;g37046c3fc5b_1_27"/>
          <p:cNvSpPr txBox="1"/>
          <p:nvPr/>
        </p:nvSpPr>
        <p:spPr>
          <a:xfrm>
            <a:off x="5300700" y="1614550"/>
            <a:ext cx="159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K-means</a:t>
            </a:r>
            <a:endParaRPr sz="2600"/>
          </a:p>
        </p:txBody>
      </p:sp>
      <p:cxnSp>
        <p:nvCxnSpPr>
          <p:cNvPr id="149" name="Google Shape;149;g37046c3fc5b_1_27"/>
          <p:cNvCxnSpPr>
            <a:stCxn id="148" idx="3"/>
            <a:endCxn id="147" idx="1"/>
          </p:cNvCxnSpPr>
          <p:nvPr/>
        </p:nvCxnSpPr>
        <p:spPr>
          <a:xfrm>
            <a:off x="6891300" y="1907050"/>
            <a:ext cx="94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" name="Google Shape;150;g37046c3fc5b_1_27"/>
          <p:cNvCxnSpPr/>
          <p:nvPr/>
        </p:nvCxnSpPr>
        <p:spPr>
          <a:xfrm>
            <a:off x="6891300" y="3300200"/>
            <a:ext cx="94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" name="Google Shape;151;g37046c3fc5b_1_27"/>
          <p:cNvCxnSpPr/>
          <p:nvPr/>
        </p:nvCxnSpPr>
        <p:spPr>
          <a:xfrm>
            <a:off x="7839600" y="5127400"/>
            <a:ext cx="94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7046c3fc5b_1_42"/>
          <p:cNvSpPr txBox="1"/>
          <p:nvPr>
            <p:ph type="title"/>
          </p:nvPr>
        </p:nvSpPr>
        <p:spPr>
          <a:xfrm>
            <a:off x="644700" y="-51375"/>
            <a:ext cx="10683300" cy="7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rPr lang="en-US"/>
              <a:t>Burn Severity Classification K-means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rgbClr val="980000"/>
              </a:solidFill>
            </a:endParaRPr>
          </a:p>
        </p:txBody>
      </p:sp>
      <p:pic>
        <p:nvPicPr>
          <p:cNvPr id="157" name="Google Shape;157;g37046c3fc5b_1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75" y="4126730"/>
            <a:ext cx="1918500" cy="187784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37046c3fc5b_1_42"/>
          <p:cNvSpPr txBox="1"/>
          <p:nvPr/>
        </p:nvSpPr>
        <p:spPr>
          <a:xfrm>
            <a:off x="53950" y="3254350"/>
            <a:ext cx="197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b="1" lang="en-US" sz="1800">
                <a:solidFill>
                  <a:srgbClr val="980000"/>
                </a:solidFill>
                <a:latin typeface="Verdana"/>
                <a:ea typeface="Verdana"/>
                <a:cs typeface="Verdana"/>
                <a:sym typeface="Verdana"/>
              </a:rPr>
              <a:t>Ground Truth</a:t>
            </a:r>
            <a:endParaRPr sz="1200"/>
          </a:p>
        </p:txBody>
      </p:sp>
      <p:pic>
        <p:nvPicPr>
          <p:cNvPr id="159" name="Google Shape;159;g37046c3fc5b_1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5074" y="1278700"/>
            <a:ext cx="4531037" cy="363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37046c3fc5b_1_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1125" y="1278710"/>
            <a:ext cx="4425650" cy="3635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7046c3fc5b_1_50"/>
          <p:cNvSpPr txBox="1"/>
          <p:nvPr>
            <p:ph type="title"/>
          </p:nvPr>
        </p:nvSpPr>
        <p:spPr>
          <a:xfrm>
            <a:off x="644700" y="-51375"/>
            <a:ext cx="10683300" cy="7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rPr lang="en-US"/>
              <a:t>Burn Severity Classification K-means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rgbClr val="980000"/>
              </a:solidFill>
            </a:endParaRPr>
          </a:p>
        </p:txBody>
      </p:sp>
      <p:pic>
        <p:nvPicPr>
          <p:cNvPr id="166" name="Google Shape;166;g37046c3fc5b_1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75" y="4126730"/>
            <a:ext cx="1918500" cy="187784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37046c3fc5b_1_50"/>
          <p:cNvSpPr txBox="1"/>
          <p:nvPr/>
        </p:nvSpPr>
        <p:spPr>
          <a:xfrm>
            <a:off x="53950" y="3254350"/>
            <a:ext cx="197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b="1" lang="en-US" sz="1800">
                <a:solidFill>
                  <a:srgbClr val="980000"/>
                </a:solidFill>
                <a:latin typeface="Verdana"/>
                <a:ea typeface="Verdana"/>
                <a:cs typeface="Verdana"/>
                <a:sym typeface="Verdana"/>
              </a:rPr>
              <a:t>Ground Truth</a:t>
            </a:r>
            <a:endParaRPr sz="1200"/>
          </a:p>
        </p:txBody>
      </p:sp>
      <p:pic>
        <p:nvPicPr>
          <p:cNvPr id="168" name="Google Shape;168;g37046c3fc5b_1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4312" y="1288150"/>
            <a:ext cx="4737075" cy="38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37046c3fc5b_1_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5625" y="1480575"/>
            <a:ext cx="4408451" cy="352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7046c3fc5b_1_58"/>
          <p:cNvSpPr txBox="1"/>
          <p:nvPr>
            <p:ph type="title"/>
          </p:nvPr>
        </p:nvSpPr>
        <p:spPr>
          <a:xfrm>
            <a:off x="670375" y="377573"/>
            <a:ext cx="106833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800">
                <a:latin typeface="Verdana"/>
                <a:ea typeface="Verdana"/>
                <a:cs typeface="Verdana"/>
                <a:sym typeface="Verdana"/>
              </a:rPr>
              <a:t>Burn Severity Classification </a:t>
            </a:r>
            <a:r>
              <a:rPr lang="en-US" sz="3600">
                <a:latin typeface="Verdana"/>
                <a:ea typeface="Verdana"/>
                <a:cs typeface="Verdana"/>
                <a:sym typeface="Verdana"/>
              </a:rPr>
              <a:t>Experiment 3</a:t>
            </a:r>
            <a:endParaRPr sz="3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t/>
            </a:r>
            <a:endParaRPr sz="37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5" name="Google Shape;175;g37046c3fc5b_1_58"/>
          <p:cNvSpPr/>
          <p:nvPr/>
        </p:nvSpPr>
        <p:spPr>
          <a:xfrm>
            <a:off x="330875" y="1469275"/>
            <a:ext cx="4308300" cy="2895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37046c3fc5b_1_58"/>
          <p:cNvSpPr txBox="1"/>
          <p:nvPr/>
        </p:nvSpPr>
        <p:spPr>
          <a:xfrm>
            <a:off x="554175" y="1993225"/>
            <a:ext cx="39921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 u="sng">
                <a:solidFill>
                  <a:srgbClr val="0000FF"/>
                </a:solidFill>
              </a:rPr>
              <a:t>DATASET 3</a:t>
            </a:r>
            <a:endParaRPr b="1" sz="1600" u="sng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Mean of Log of HV ratio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9900FF"/>
                </a:solidFill>
                <a:latin typeface="Verdana"/>
                <a:ea typeface="Verdana"/>
                <a:cs typeface="Verdana"/>
                <a:sym typeface="Verdana"/>
              </a:rPr>
              <a:t>Difference in Median of Alpha Angle 1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Mean of Slope</a:t>
            </a:r>
            <a:endParaRPr>
              <a:solidFill>
                <a:srgbClr val="0000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7" name="Google Shape;177;g37046c3fc5b_1_58"/>
          <p:cNvSpPr txBox="1"/>
          <p:nvPr/>
        </p:nvSpPr>
        <p:spPr>
          <a:xfrm>
            <a:off x="9040450" y="4434700"/>
            <a:ext cx="1590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no better than K-means</a:t>
            </a:r>
            <a:endParaRPr sz="2600"/>
          </a:p>
        </p:txBody>
      </p:sp>
      <p:sp>
        <p:nvSpPr>
          <p:cNvPr id="178" name="Google Shape;178;g37046c3fc5b_1_58"/>
          <p:cNvSpPr txBox="1"/>
          <p:nvPr/>
        </p:nvSpPr>
        <p:spPr>
          <a:xfrm>
            <a:off x="5300700" y="4434700"/>
            <a:ext cx="28272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Agglomerative Clustering</a:t>
            </a:r>
            <a:endParaRPr sz="2600"/>
          </a:p>
        </p:txBody>
      </p:sp>
      <p:sp>
        <p:nvSpPr>
          <p:cNvPr id="179" name="Google Shape;179;g37046c3fc5b_1_58"/>
          <p:cNvSpPr txBox="1"/>
          <p:nvPr/>
        </p:nvSpPr>
        <p:spPr>
          <a:xfrm>
            <a:off x="7839700" y="3007700"/>
            <a:ext cx="1904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Debugging</a:t>
            </a:r>
            <a:endParaRPr sz="2600"/>
          </a:p>
        </p:txBody>
      </p:sp>
      <p:sp>
        <p:nvSpPr>
          <p:cNvPr id="180" name="Google Shape;180;g37046c3fc5b_1_58"/>
          <p:cNvSpPr txBox="1"/>
          <p:nvPr/>
        </p:nvSpPr>
        <p:spPr>
          <a:xfrm>
            <a:off x="5300700" y="2824525"/>
            <a:ext cx="1590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DBSCAN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OPTICS</a:t>
            </a:r>
            <a:endParaRPr sz="2600"/>
          </a:p>
        </p:txBody>
      </p:sp>
      <p:sp>
        <p:nvSpPr>
          <p:cNvPr id="181" name="Google Shape;181;g37046c3fc5b_1_58"/>
          <p:cNvSpPr txBox="1"/>
          <p:nvPr/>
        </p:nvSpPr>
        <p:spPr>
          <a:xfrm>
            <a:off x="7839700" y="1414450"/>
            <a:ext cx="3992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results follow for different sizes of superpixels</a:t>
            </a:r>
            <a:endParaRPr sz="2600"/>
          </a:p>
        </p:txBody>
      </p:sp>
      <p:sp>
        <p:nvSpPr>
          <p:cNvPr id="182" name="Google Shape;182;g37046c3fc5b_1_58"/>
          <p:cNvSpPr txBox="1"/>
          <p:nvPr/>
        </p:nvSpPr>
        <p:spPr>
          <a:xfrm>
            <a:off x="5300700" y="1614550"/>
            <a:ext cx="159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K-means</a:t>
            </a:r>
            <a:endParaRPr sz="2600"/>
          </a:p>
        </p:txBody>
      </p:sp>
      <p:cxnSp>
        <p:nvCxnSpPr>
          <p:cNvPr id="183" name="Google Shape;183;g37046c3fc5b_1_58"/>
          <p:cNvCxnSpPr>
            <a:stCxn id="182" idx="3"/>
            <a:endCxn id="181" idx="1"/>
          </p:cNvCxnSpPr>
          <p:nvPr/>
        </p:nvCxnSpPr>
        <p:spPr>
          <a:xfrm>
            <a:off x="6891300" y="1907050"/>
            <a:ext cx="94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" name="Google Shape;184;g37046c3fc5b_1_58"/>
          <p:cNvCxnSpPr/>
          <p:nvPr/>
        </p:nvCxnSpPr>
        <p:spPr>
          <a:xfrm>
            <a:off x="6891300" y="3300200"/>
            <a:ext cx="94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" name="Google Shape;185;g37046c3fc5b_1_58"/>
          <p:cNvCxnSpPr/>
          <p:nvPr/>
        </p:nvCxnSpPr>
        <p:spPr>
          <a:xfrm>
            <a:off x="7839600" y="5127400"/>
            <a:ext cx="94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7046c3fc5b_1_73"/>
          <p:cNvSpPr txBox="1"/>
          <p:nvPr>
            <p:ph type="title"/>
          </p:nvPr>
        </p:nvSpPr>
        <p:spPr>
          <a:xfrm>
            <a:off x="644700" y="-51375"/>
            <a:ext cx="10683300" cy="7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rPr lang="en-US" sz="3800">
                <a:latin typeface="Verdana"/>
                <a:ea typeface="Verdana"/>
                <a:cs typeface="Verdana"/>
                <a:sym typeface="Verdana"/>
              </a:rPr>
              <a:t>Burn Severity Classification K-means</a:t>
            </a:r>
            <a:endParaRPr sz="38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t/>
            </a:r>
            <a:endParaRPr sz="38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800">
              <a:solidFill>
                <a:srgbClr val="98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91" name="Google Shape;191;g37046c3fc5b_1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75" y="4126730"/>
            <a:ext cx="1918500" cy="187784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37046c3fc5b_1_73"/>
          <p:cNvSpPr txBox="1"/>
          <p:nvPr/>
        </p:nvSpPr>
        <p:spPr>
          <a:xfrm>
            <a:off x="53950" y="3254350"/>
            <a:ext cx="197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b="1" lang="en-US" sz="1800">
                <a:solidFill>
                  <a:srgbClr val="980000"/>
                </a:solidFill>
                <a:latin typeface="Verdana"/>
                <a:ea typeface="Verdana"/>
                <a:cs typeface="Verdana"/>
                <a:sym typeface="Verdana"/>
              </a:rPr>
              <a:t>Ground Truth</a:t>
            </a:r>
            <a:endParaRPr sz="1200"/>
          </a:p>
        </p:txBody>
      </p:sp>
      <p:pic>
        <p:nvPicPr>
          <p:cNvPr id="193" name="Google Shape;193;g37046c3fc5b_1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3075" y="1029100"/>
            <a:ext cx="4943100" cy="389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37046c3fc5b_1_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8097" y="1029100"/>
            <a:ext cx="4798554" cy="380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7046c3fc5b_1_81"/>
          <p:cNvSpPr txBox="1"/>
          <p:nvPr>
            <p:ph type="title"/>
          </p:nvPr>
        </p:nvSpPr>
        <p:spPr>
          <a:xfrm>
            <a:off x="644700" y="-51375"/>
            <a:ext cx="10683300" cy="7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rPr lang="en-US"/>
              <a:t>Burn Severity Classification K-means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rgbClr val="980000"/>
              </a:solidFill>
            </a:endParaRPr>
          </a:p>
        </p:txBody>
      </p:sp>
      <p:pic>
        <p:nvPicPr>
          <p:cNvPr id="200" name="Google Shape;200;g37046c3fc5b_1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75" y="4126730"/>
            <a:ext cx="1918500" cy="187784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37046c3fc5b_1_81"/>
          <p:cNvSpPr txBox="1"/>
          <p:nvPr/>
        </p:nvSpPr>
        <p:spPr>
          <a:xfrm>
            <a:off x="53950" y="3254350"/>
            <a:ext cx="197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b="1" lang="en-US" sz="1800">
                <a:solidFill>
                  <a:srgbClr val="980000"/>
                </a:solidFill>
                <a:latin typeface="Verdana"/>
                <a:ea typeface="Verdana"/>
                <a:cs typeface="Verdana"/>
                <a:sym typeface="Verdana"/>
              </a:rPr>
              <a:t>Ground Truth</a:t>
            </a:r>
            <a:endParaRPr sz="1200"/>
          </a:p>
        </p:txBody>
      </p:sp>
      <p:pic>
        <p:nvPicPr>
          <p:cNvPr id="202" name="Google Shape;202;g37046c3fc5b_1_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8700" y="1212350"/>
            <a:ext cx="5051350" cy="400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37046c3fc5b_1_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8775" y="1096750"/>
            <a:ext cx="4785500" cy="382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7046c3fc5b_1_92"/>
          <p:cNvSpPr txBox="1"/>
          <p:nvPr>
            <p:ph type="title"/>
          </p:nvPr>
        </p:nvSpPr>
        <p:spPr>
          <a:xfrm>
            <a:off x="631850" y="82200"/>
            <a:ext cx="10747500" cy="7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latin typeface="Verdana"/>
                <a:ea typeface="Verdana"/>
                <a:cs typeface="Verdana"/>
                <a:sym typeface="Verdana"/>
              </a:rPr>
              <a:t>Perimeter Generation </a:t>
            </a:r>
            <a:r>
              <a:rPr lang="en-US" sz="3700">
                <a:latin typeface="Verdana"/>
                <a:ea typeface="Verdana"/>
                <a:cs typeface="Verdana"/>
                <a:sym typeface="Verdana"/>
              </a:rPr>
              <a:t>E</a:t>
            </a:r>
            <a:r>
              <a:rPr lang="en-US" sz="3700">
                <a:latin typeface="Verdana"/>
                <a:ea typeface="Verdana"/>
                <a:cs typeface="Verdana"/>
                <a:sym typeface="Verdana"/>
              </a:rPr>
              <a:t>xperiment 1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09" name="Google Shape;209;g37046c3fc5b_1_92"/>
          <p:cNvSpPr/>
          <p:nvPr/>
        </p:nvSpPr>
        <p:spPr>
          <a:xfrm>
            <a:off x="330875" y="1469275"/>
            <a:ext cx="4308300" cy="2895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37046c3fc5b_1_92"/>
          <p:cNvSpPr txBox="1"/>
          <p:nvPr/>
        </p:nvSpPr>
        <p:spPr>
          <a:xfrm>
            <a:off x="554175" y="1993225"/>
            <a:ext cx="3992100" cy="15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 u="sng">
                <a:solidFill>
                  <a:srgbClr val="0000FF"/>
                </a:solidFill>
              </a:rPr>
              <a:t>DATASET 1</a:t>
            </a:r>
            <a:endParaRPr b="1" sz="1600" u="sng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Mean of Log of HV ratio</a:t>
            </a: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200">
                <a:solidFill>
                  <a:srgbClr val="9900FF"/>
                </a:solidFill>
                <a:latin typeface="Verdana"/>
                <a:ea typeface="Verdana"/>
                <a:cs typeface="Verdana"/>
                <a:sym typeface="Verdana"/>
              </a:rPr>
              <a:t>Difference in Median of Alpha Angle </a:t>
            </a: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200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Median of Slope</a:t>
            </a:r>
            <a:r>
              <a:rPr lang="en-US" sz="12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Standard deviation </a:t>
            </a:r>
            <a:endParaRPr sz="1500">
              <a:solidFill>
                <a:srgbClr val="0000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1" name="Google Shape;211;g37046c3fc5b_1_92"/>
          <p:cNvSpPr txBox="1"/>
          <p:nvPr/>
        </p:nvSpPr>
        <p:spPr>
          <a:xfrm>
            <a:off x="6295500" y="865500"/>
            <a:ext cx="219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980000"/>
                </a:solidFill>
                <a:latin typeface="Verdana"/>
                <a:ea typeface="Verdana"/>
                <a:cs typeface="Verdana"/>
                <a:sym typeface="Verdana"/>
              </a:rPr>
              <a:t>K-means</a:t>
            </a:r>
            <a:endParaRPr b="1" sz="2600">
              <a:solidFill>
                <a:srgbClr val="98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12" name="Google Shape;212;g37046c3fc5b_1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4947" y="1819275"/>
            <a:ext cx="5152178" cy="40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7046c3fc5b_1_107"/>
          <p:cNvSpPr txBox="1"/>
          <p:nvPr>
            <p:ph type="title"/>
          </p:nvPr>
        </p:nvSpPr>
        <p:spPr>
          <a:xfrm>
            <a:off x="798825" y="0"/>
            <a:ext cx="105807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latin typeface="Verdana"/>
                <a:ea typeface="Verdana"/>
                <a:cs typeface="Verdana"/>
                <a:sym typeface="Verdana"/>
              </a:rPr>
              <a:t>Perimeter Generation </a:t>
            </a:r>
            <a:r>
              <a:rPr lang="en-US" sz="3700">
                <a:latin typeface="Verdana"/>
                <a:ea typeface="Verdana"/>
                <a:cs typeface="Verdana"/>
                <a:sym typeface="Verdana"/>
              </a:rPr>
              <a:t>Experiment 2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18" name="Google Shape;218;g37046c3fc5b_1_107"/>
          <p:cNvSpPr/>
          <p:nvPr/>
        </p:nvSpPr>
        <p:spPr>
          <a:xfrm>
            <a:off x="318050" y="1417900"/>
            <a:ext cx="4308300" cy="2895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37046c3fc5b_1_107"/>
          <p:cNvSpPr txBox="1"/>
          <p:nvPr/>
        </p:nvSpPr>
        <p:spPr>
          <a:xfrm>
            <a:off x="554175" y="1993225"/>
            <a:ext cx="3992100" cy="13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 u="sng">
                <a:solidFill>
                  <a:srgbClr val="0000FF"/>
                </a:solidFill>
              </a:rPr>
              <a:t>DATASET 2</a:t>
            </a:r>
            <a:endParaRPr b="1" sz="1600" u="sng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Mean of Log of HV ratio</a:t>
            </a: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200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Median of Slope</a:t>
            </a:r>
            <a:r>
              <a:rPr lang="en-US" sz="12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Standard deviation </a:t>
            </a:r>
            <a:endParaRPr sz="1500">
              <a:solidFill>
                <a:srgbClr val="0000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0" name="Google Shape;220;g37046c3fc5b_1_107"/>
          <p:cNvSpPr txBox="1"/>
          <p:nvPr/>
        </p:nvSpPr>
        <p:spPr>
          <a:xfrm>
            <a:off x="5833150" y="981175"/>
            <a:ext cx="3377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980000"/>
                </a:solidFill>
                <a:latin typeface="Verdana"/>
                <a:ea typeface="Verdana"/>
                <a:cs typeface="Verdana"/>
                <a:sym typeface="Verdana"/>
              </a:rPr>
              <a:t>K-means</a:t>
            </a:r>
            <a:endParaRPr b="1" sz="2600">
              <a:solidFill>
                <a:srgbClr val="98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21" name="Google Shape;221;g37046c3fc5b_1_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2000" y="1745975"/>
            <a:ext cx="5180000" cy="410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7046c3fc5b_1_116"/>
          <p:cNvSpPr txBox="1"/>
          <p:nvPr>
            <p:ph type="title"/>
          </p:nvPr>
        </p:nvSpPr>
        <p:spPr>
          <a:xfrm>
            <a:off x="696050" y="381298"/>
            <a:ext cx="106833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latin typeface="Verdana"/>
                <a:ea typeface="Verdana"/>
                <a:cs typeface="Verdana"/>
                <a:sym typeface="Verdana"/>
              </a:rPr>
              <a:t>Perimeter Generation </a:t>
            </a:r>
            <a:r>
              <a:rPr lang="en-US" sz="3700">
                <a:latin typeface="Verdana"/>
                <a:ea typeface="Verdana"/>
                <a:cs typeface="Verdana"/>
                <a:sym typeface="Verdana"/>
              </a:rPr>
              <a:t>Experiment 3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27" name="Google Shape;227;g37046c3fc5b_1_116"/>
          <p:cNvSpPr/>
          <p:nvPr/>
        </p:nvSpPr>
        <p:spPr>
          <a:xfrm>
            <a:off x="330875" y="1469275"/>
            <a:ext cx="4308300" cy="2895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37046c3fc5b_1_116"/>
          <p:cNvSpPr txBox="1"/>
          <p:nvPr/>
        </p:nvSpPr>
        <p:spPr>
          <a:xfrm>
            <a:off x="647075" y="1993225"/>
            <a:ext cx="3992100" cy="1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 u="sng">
                <a:solidFill>
                  <a:srgbClr val="0000FF"/>
                </a:solidFill>
              </a:rPr>
              <a:t>DATASET 3</a:t>
            </a:r>
            <a:endParaRPr b="1" sz="1600" u="sng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Mean of Log of HV ratio</a:t>
            </a: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Standard deviation </a:t>
            </a: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features</a:t>
            </a:r>
            <a:endParaRPr sz="1500">
              <a:solidFill>
                <a:srgbClr val="0000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9" name="Google Shape;229;g37046c3fc5b_1_116"/>
          <p:cNvSpPr txBox="1"/>
          <p:nvPr/>
        </p:nvSpPr>
        <p:spPr>
          <a:xfrm>
            <a:off x="8003700" y="1854475"/>
            <a:ext cx="3992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results follow for different sizes of superpixels</a:t>
            </a:r>
            <a:endParaRPr sz="2600"/>
          </a:p>
        </p:txBody>
      </p:sp>
      <p:sp>
        <p:nvSpPr>
          <p:cNvPr id="230" name="Google Shape;230;g37046c3fc5b_1_116"/>
          <p:cNvSpPr txBox="1"/>
          <p:nvPr/>
        </p:nvSpPr>
        <p:spPr>
          <a:xfrm>
            <a:off x="4780050" y="2054575"/>
            <a:ext cx="2110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K-means</a:t>
            </a:r>
            <a:endParaRPr sz="2600"/>
          </a:p>
        </p:txBody>
      </p:sp>
      <p:cxnSp>
        <p:nvCxnSpPr>
          <p:cNvPr id="231" name="Google Shape;231;g37046c3fc5b_1_116"/>
          <p:cNvCxnSpPr>
            <a:stCxn id="230" idx="3"/>
            <a:endCxn id="229" idx="1"/>
          </p:cNvCxnSpPr>
          <p:nvPr/>
        </p:nvCxnSpPr>
        <p:spPr>
          <a:xfrm>
            <a:off x="6890850" y="2347075"/>
            <a:ext cx="111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7046c3fc5b_1_140"/>
          <p:cNvSpPr txBox="1"/>
          <p:nvPr>
            <p:ph type="title"/>
          </p:nvPr>
        </p:nvSpPr>
        <p:spPr>
          <a:xfrm>
            <a:off x="644700" y="-51375"/>
            <a:ext cx="10683300" cy="7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rPr lang="en-US" sz="3600">
                <a:latin typeface="Verdana"/>
                <a:ea typeface="Verdana"/>
                <a:cs typeface="Verdana"/>
                <a:sym typeface="Verdana"/>
              </a:rPr>
              <a:t>Perimeter generation </a:t>
            </a:r>
            <a:r>
              <a:rPr lang="en-US" sz="3600">
                <a:latin typeface="Verdana"/>
                <a:ea typeface="Verdana"/>
                <a:cs typeface="Verdana"/>
                <a:sym typeface="Verdana"/>
              </a:rPr>
              <a:t> K-means</a:t>
            </a:r>
            <a:endParaRPr sz="3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rgbClr val="980000"/>
              </a:solidFill>
            </a:endParaRPr>
          </a:p>
        </p:txBody>
      </p:sp>
      <p:sp>
        <p:nvSpPr>
          <p:cNvPr id="237" name="Google Shape;237;g37046c3fc5b_1_140"/>
          <p:cNvSpPr txBox="1"/>
          <p:nvPr/>
        </p:nvSpPr>
        <p:spPr>
          <a:xfrm>
            <a:off x="53950" y="3254350"/>
            <a:ext cx="197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38" name="Google Shape;238;g37046c3fc5b_1_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25" y="1238162"/>
            <a:ext cx="4984175" cy="380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37046c3fc5b_1_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0250" y="1238150"/>
            <a:ext cx="4794601" cy="368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7046c3fc5b_1_0"/>
          <p:cNvSpPr txBox="1"/>
          <p:nvPr>
            <p:ph type="title"/>
          </p:nvPr>
        </p:nvSpPr>
        <p:spPr>
          <a:xfrm>
            <a:off x="946725" y="2263500"/>
            <a:ext cx="10714200" cy="23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rPr lang="en-US" sz="4800"/>
              <a:t>Burn Severity Classification K-means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7046c3fc5b_1_152"/>
          <p:cNvSpPr txBox="1"/>
          <p:nvPr>
            <p:ph type="title"/>
          </p:nvPr>
        </p:nvSpPr>
        <p:spPr>
          <a:xfrm>
            <a:off x="644700" y="-51375"/>
            <a:ext cx="10683300" cy="7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rPr lang="en-US" sz="3600">
                <a:latin typeface="Verdana"/>
                <a:ea typeface="Verdana"/>
                <a:cs typeface="Verdana"/>
                <a:sym typeface="Verdana"/>
              </a:rPr>
              <a:t>Perimeter generation  K-means</a:t>
            </a:r>
            <a:endParaRPr sz="3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rgbClr val="980000"/>
              </a:solidFill>
            </a:endParaRPr>
          </a:p>
        </p:txBody>
      </p:sp>
      <p:sp>
        <p:nvSpPr>
          <p:cNvPr id="245" name="Google Shape;245;g37046c3fc5b_1_152"/>
          <p:cNvSpPr txBox="1"/>
          <p:nvPr/>
        </p:nvSpPr>
        <p:spPr>
          <a:xfrm>
            <a:off x="53950" y="3254350"/>
            <a:ext cx="197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46" name="Google Shape;246;g37046c3fc5b_1_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50" y="1271479"/>
            <a:ext cx="4159674" cy="330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37046c3fc5b_1_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3830" y="1326600"/>
            <a:ext cx="3485145" cy="330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37046c3fc5b_1_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7875" y="1373799"/>
            <a:ext cx="3418050" cy="325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7046c3fc5b_1_125"/>
          <p:cNvSpPr txBox="1"/>
          <p:nvPr>
            <p:ph type="title"/>
          </p:nvPr>
        </p:nvSpPr>
        <p:spPr>
          <a:xfrm>
            <a:off x="670375" y="377573"/>
            <a:ext cx="106833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700">
                <a:latin typeface="Verdana"/>
                <a:ea typeface="Verdana"/>
                <a:cs typeface="Verdana"/>
                <a:sym typeface="Verdana"/>
              </a:rPr>
              <a:t>Next Steps: Bobcat Project</a:t>
            </a:r>
            <a:r>
              <a:rPr lang="en-US" sz="3800"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54" name="Google Shape;254;g37046c3fc5b_1_125"/>
          <p:cNvSpPr txBox="1"/>
          <p:nvPr/>
        </p:nvSpPr>
        <p:spPr>
          <a:xfrm>
            <a:off x="1419225" y="1400175"/>
            <a:ext cx="83463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●"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 will check if burn severity output improves by using only alpha values and removing hv values.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●"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 will  try augmenting the dataset of Entropy and  Anisotropy to the dataset.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7046c3fc5b_2_0"/>
          <p:cNvSpPr txBox="1"/>
          <p:nvPr>
            <p:ph type="ctrTitle"/>
          </p:nvPr>
        </p:nvSpPr>
        <p:spPr>
          <a:xfrm>
            <a:off x="16700" y="2753475"/>
            <a:ext cx="12192000" cy="2632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lang="en-US" sz="4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Bobcat Wildfire Project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6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60" name="Google Shape;260;g37046c3fc5b_2_0"/>
          <p:cNvSpPr txBox="1"/>
          <p:nvPr>
            <p:ph idx="1" type="subTitle"/>
          </p:nvPr>
        </p:nvSpPr>
        <p:spPr>
          <a:xfrm>
            <a:off x="246575" y="852728"/>
            <a:ext cx="119622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8A2331"/>
                </a:solidFill>
              </a:rPr>
              <a:t>Update June 6, 2025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7046c3fc5b_0_17"/>
          <p:cNvSpPr txBox="1"/>
          <p:nvPr>
            <p:ph type="title"/>
          </p:nvPr>
        </p:nvSpPr>
        <p:spPr>
          <a:xfrm>
            <a:off x="631850" y="0"/>
            <a:ext cx="10683300" cy="7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rPr lang="en-US"/>
              <a:t>Pre Alpha</a:t>
            </a:r>
            <a:endParaRPr/>
          </a:p>
        </p:txBody>
      </p:sp>
      <p:pic>
        <p:nvPicPr>
          <p:cNvPr id="266" name="Google Shape;266;g37046c3fc5b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963" y="963575"/>
            <a:ext cx="2992349" cy="2273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37046c3fc5b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275" y="3490575"/>
            <a:ext cx="2924025" cy="257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37046c3fc5b_0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5700" y="664473"/>
            <a:ext cx="3191563" cy="257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37046c3fc5b_0_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58300" y="3553475"/>
            <a:ext cx="2783821" cy="257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3635b168f7_0_0"/>
          <p:cNvSpPr txBox="1"/>
          <p:nvPr>
            <p:ph type="title"/>
          </p:nvPr>
        </p:nvSpPr>
        <p:spPr>
          <a:xfrm>
            <a:off x="631850" y="0"/>
            <a:ext cx="10683300" cy="7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rPr lang="en-US"/>
              <a:t>Post Alpha</a:t>
            </a:r>
            <a:endParaRPr/>
          </a:p>
        </p:txBody>
      </p:sp>
      <p:pic>
        <p:nvPicPr>
          <p:cNvPr id="275" name="Google Shape;275;g33635b168f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503" y="940478"/>
            <a:ext cx="2919968" cy="229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33635b168f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4225" y="3392063"/>
            <a:ext cx="3202525" cy="2642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33635b168f7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6525" y="862825"/>
            <a:ext cx="3276229" cy="251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33635b168f7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1800" y="3450380"/>
            <a:ext cx="2919976" cy="2526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4ff81ed555_0_14"/>
          <p:cNvSpPr txBox="1"/>
          <p:nvPr>
            <p:ph type="title"/>
          </p:nvPr>
        </p:nvSpPr>
        <p:spPr>
          <a:xfrm>
            <a:off x="118150" y="0"/>
            <a:ext cx="5805000" cy="7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>Merged Pre Alpha Image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4" name="Google Shape;284;g34ff81ed555_0_14"/>
          <p:cNvSpPr txBox="1"/>
          <p:nvPr/>
        </p:nvSpPr>
        <p:spPr>
          <a:xfrm>
            <a:off x="5923150" y="-36000"/>
            <a:ext cx="5933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8A2331"/>
                </a:solidFill>
                <a:latin typeface="Verdana"/>
                <a:ea typeface="Verdana"/>
                <a:cs typeface="Verdana"/>
                <a:sym typeface="Verdana"/>
              </a:rPr>
              <a:t>Merged Post Alpha Image</a:t>
            </a:r>
            <a:endParaRPr b="1" sz="3000">
              <a:solidFill>
                <a:srgbClr val="8A233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85" name="Google Shape;285;g34ff81ed555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50" y="657725"/>
            <a:ext cx="5554950" cy="4338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34ff81ed555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7325" y="564300"/>
            <a:ext cx="5354101" cy="433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"/>
          <p:cNvSpPr txBox="1"/>
          <p:nvPr>
            <p:ph type="title"/>
          </p:nvPr>
        </p:nvSpPr>
        <p:spPr>
          <a:xfrm>
            <a:off x="670375" y="377573"/>
            <a:ext cx="106833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rPr lang="en-US"/>
              <a:t>Slope</a:t>
            </a:r>
            <a:endParaRPr/>
          </a:p>
        </p:txBody>
      </p:sp>
      <p:pic>
        <p:nvPicPr>
          <p:cNvPr id="292" name="Google Shape;29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599" y="2054425"/>
            <a:ext cx="5959024" cy="320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6550" y="2054425"/>
            <a:ext cx="5174732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5000aa0b40_0_13"/>
          <p:cNvSpPr txBox="1"/>
          <p:nvPr>
            <p:ph type="title"/>
          </p:nvPr>
        </p:nvSpPr>
        <p:spPr>
          <a:xfrm>
            <a:off x="670375" y="377573"/>
            <a:ext cx="106833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rPr lang="en-US"/>
              <a:t>Slope</a:t>
            </a:r>
            <a:endParaRPr/>
          </a:p>
        </p:txBody>
      </p:sp>
      <p:pic>
        <p:nvPicPr>
          <p:cNvPr id="299" name="Google Shape;299;g35000aa0b40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2613" y="1403348"/>
            <a:ext cx="5838825" cy="45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7046c3fc5b_2_5"/>
          <p:cNvSpPr txBox="1"/>
          <p:nvPr>
            <p:ph type="title"/>
          </p:nvPr>
        </p:nvSpPr>
        <p:spPr>
          <a:xfrm>
            <a:off x="670375" y="377573"/>
            <a:ext cx="106833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700">
                <a:latin typeface="Verdana"/>
                <a:ea typeface="Verdana"/>
                <a:cs typeface="Verdana"/>
                <a:sym typeface="Verdana"/>
              </a:rPr>
              <a:t>Next Steps: Bobcat Project</a:t>
            </a:r>
            <a:r>
              <a:rPr lang="en-US" sz="3800"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05" name="Google Shape;305;g37046c3fc5b_2_5"/>
          <p:cNvSpPr txBox="1"/>
          <p:nvPr/>
        </p:nvSpPr>
        <p:spPr>
          <a:xfrm>
            <a:off x="1419225" y="1400175"/>
            <a:ext cx="83463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We are currently working on calculating the change in Alpha-1 values by subtracting the pre-fire Alpha-1 data from the post-fire Alpha-1 data.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We will combine the slope data with the Alpha-1 change map to improve the detection of burned areas. By identifying places where the Alpha-1 difference is high and the slope is steep, we will more accurately classify the areas affected by fire.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6984f9e1f8_0_5"/>
          <p:cNvSpPr txBox="1"/>
          <p:nvPr>
            <p:ph type="ctrTitle"/>
          </p:nvPr>
        </p:nvSpPr>
        <p:spPr>
          <a:xfrm>
            <a:off x="16700" y="2753475"/>
            <a:ext cx="12192000" cy="2632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lang="en-US" sz="4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Bobcat Wildfire Project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6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11" name="Google Shape;311;g36984f9e1f8_0_5"/>
          <p:cNvSpPr txBox="1"/>
          <p:nvPr>
            <p:ph idx="1" type="subTitle"/>
          </p:nvPr>
        </p:nvSpPr>
        <p:spPr>
          <a:xfrm>
            <a:off x="246575" y="852728"/>
            <a:ext cx="119622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8A2331"/>
                </a:solidFill>
              </a:rPr>
              <a:t>Update June 20, 2025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g37230e25127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00" y="224980"/>
            <a:ext cx="1918500" cy="1877846"/>
          </a:xfrm>
          <a:prstGeom prst="rect">
            <a:avLst/>
          </a:prstGeom>
          <a:noFill/>
          <a:ln cap="flat" cmpd="sng" w="1143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1" name="Google Shape;71;g37230e25127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3175" y="224977"/>
            <a:ext cx="3697917" cy="30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g37230e25127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28" y="224975"/>
            <a:ext cx="3587600" cy="2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g37230e25127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1688" y="3220602"/>
            <a:ext cx="4040900" cy="31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g37230e25127_1_0"/>
          <p:cNvSpPr txBox="1"/>
          <p:nvPr/>
        </p:nvSpPr>
        <p:spPr>
          <a:xfrm>
            <a:off x="4779825" y="1069725"/>
            <a:ext cx="14085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/>
              <a:t>67</a:t>
            </a:r>
            <a:r>
              <a:rPr b="1" lang="en-US" sz="3100"/>
              <a:t>%</a:t>
            </a:r>
            <a:endParaRPr b="1" sz="3100"/>
          </a:p>
        </p:txBody>
      </p:sp>
      <p:pic>
        <p:nvPicPr>
          <p:cNvPr id="75" name="Google Shape;75;g37230e25127_1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5400" y="3220612"/>
            <a:ext cx="3866983" cy="30784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g37230e25127_1_0"/>
          <p:cNvSpPr txBox="1"/>
          <p:nvPr/>
        </p:nvSpPr>
        <p:spPr>
          <a:xfrm flipH="1">
            <a:off x="8947150" y="1011825"/>
            <a:ext cx="1171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chemeClr val="dk1"/>
                </a:solidFill>
              </a:rPr>
              <a:t>70</a:t>
            </a:r>
            <a:r>
              <a:rPr b="1" lang="en-US" sz="3100">
                <a:solidFill>
                  <a:schemeClr val="dk1"/>
                </a:solidFill>
              </a:rPr>
              <a:t>%</a:t>
            </a:r>
            <a:endParaRPr/>
          </a:p>
        </p:txBody>
      </p:sp>
      <p:sp>
        <p:nvSpPr>
          <p:cNvPr id="77" name="Google Shape;77;g37230e25127_1_0"/>
          <p:cNvSpPr txBox="1"/>
          <p:nvPr/>
        </p:nvSpPr>
        <p:spPr>
          <a:xfrm>
            <a:off x="749500" y="3878700"/>
            <a:ext cx="1086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chemeClr val="dk1"/>
                </a:solidFill>
              </a:rPr>
              <a:t>69%</a:t>
            </a:r>
            <a:endParaRPr/>
          </a:p>
        </p:txBody>
      </p:sp>
      <p:sp>
        <p:nvSpPr>
          <p:cNvPr id="78" name="Google Shape;78;g37230e25127_1_0"/>
          <p:cNvSpPr txBox="1"/>
          <p:nvPr/>
        </p:nvSpPr>
        <p:spPr>
          <a:xfrm flipH="1">
            <a:off x="4779826" y="3963025"/>
            <a:ext cx="1264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chemeClr val="dk1"/>
                </a:solidFill>
              </a:rPr>
              <a:t>69%</a:t>
            </a:r>
            <a:endParaRPr/>
          </a:p>
        </p:txBody>
      </p:sp>
      <p:pic>
        <p:nvPicPr>
          <p:cNvPr id="79" name="Google Shape;79;g37230e25127_1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94075" y="3313133"/>
            <a:ext cx="3697925" cy="299563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g37230e25127_1_0"/>
          <p:cNvSpPr txBox="1"/>
          <p:nvPr/>
        </p:nvSpPr>
        <p:spPr>
          <a:xfrm>
            <a:off x="9078425" y="3963025"/>
            <a:ext cx="1040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chemeClr val="dk1"/>
                </a:solidFill>
              </a:rPr>
              <a:t>69%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6a26856fd0_0_1"/>
          <p:cNvSpPr txBox="1"/>
          <p:nvPr>
            <p:ph type="ctrTitle"/>
          </p:nvPr>
        </p:nvSpPr>
        <p:spPr>
          <a:xfrm>
            <a:off x="-11" y="-946877"/>
            <a:ext cx="12192000" cy="2187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Current Workflow</a:t>
            </a:r>
            <a:endParaRPr/>
          </a:p>
        </p:txBody>
      </p:sp>
      <p:pic>
        <p:nvPicPr>
          <p:cNvPr id="318" name="Google Shape;318;g36a26856fd0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2962" y="1427275"/>
            <a:ext cx="7586075" cy="428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6984f9e1f8_0_0"/>
          <p:cNvSpPr txBox="1"/>
          <p:nvPr>
            <p:ph type="title"/>
          </p:nvPr>
        </p:nvSpPr>
        <p:spPr>
          <a:xfrm>
            <a:off x="670375" y="377573"/>
            <a:ext cx="106833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rPr lang="en-US" sz="3800">
                <a:latin typeface="Verdana"/>
                <a:ea typeface="Verdana"/>
                <a:cs typeface="Verdana"/>
                <a:sym typeface="Verdana"/>
              </a:rPr>
              <a:t>Statistical Metrics per Superpixel (DataFrame Summary)</a:t>
            </a:r>
            <a:endParaRPr sz="38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24" name="Google Shape;324;g36984f9e1f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400" y="3206938"/>
            <a:ext cx="4881675" cy="231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36984f9e1f8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8642" y="3160562"/>
            <a:ext cx="4466884" cy="223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36984f9e1f8_0_0"/>
          <p:cNvSpPr txBox="1"/>
          <p:nvPr/>
        </p:nvSpPr>
        <p:spPr>
          <a:xfrm>
            <a:off x="1680838" y="2653425"/>
            <a:ext cx="36588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Frame for Superpixel minsize 10,000</a:t>
            </a:r>
            <a:endParaRPr/>
          </a:p>
        </p:txBody>
      </p:sp>
      <p:sp>
        <p:nvSpPr>
          <p:cNvPr id="327" name="Google Shape;327;g36984f9e1f8_0_0"/>
          <p:cNvSpPr txBox="1"/>
          <p:nvPr/>
        </p:nvSpPr>
        <p:spPr>
          <a:xfrm>
            <a:off x="6952675" y="2653425"/>
            <a:ext cx="36588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Frame for Superpixel minsize 100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6984f9e1f8_0_48"/>
          <p:cNvSpPr txBox="1"/>
          <p:nvPr>
            <p:ph type="title"/>
          </p:nvPr>
        </p:nvSpPr>
        <p:spPr>
          <a:xfrm>
            <a:off x="331250" y="493200"/>
            <a:ext cx="10988700" cy="12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rPr lang="en-US"/>
              <a:t>Burn Severity Classification Superpixel minsize 10000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333" name="Google Shape;333;g36984f9e1f8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8425" y="1916075"/>
            <a:ext cx="4625651" cy="32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36984f9e1f8_0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82631"/>
            <a:ext cx="1645925" cy="173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36984f9e1f8_0_48"/>
          <p:cNvSpPr txBox="1"/>
          <p:nvPr/>
        </p:nvSpPr>
        <p:spPr>
          <a:xfrm>
            <a:off x="0" y="3541699"/>
            <a:ext cx="250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b="1" lang="en-US" sz="2000">
                <a:solidFill>
                  <a:srgbClr val="980000"/>
                </a:solidFill>
                <a:latin typeface="Verdana"/>
                <a:ea typeface="Verdana"/>
                <a:cs typeface="Verdana"/>
                <a:sym typeface="Verdana"/>
              </a:rPr>
              <a:t>Ground Truth</a:t>
            </a:r>
            <a:endParaRPr b="1" sz="2000">
              <a:solidFill>
                <a:srgbClr val="98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36" name="Google Shape;336;g36984f9e1f8_0_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0000" y="1989125"/>
            <a:ext cx="4005125" cy="318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6984f9e1f8_0_32"/>
          <p:cNvSpPr txBox="1"/>
          <p:nvPr>
            <p:ph type="title"/>
          </p:nvPr>
        </p:nvSpPr>
        <p:spPr>
          <a:xfrm>
            <a:off x="487775" y="485773"/>
            <a:ext cx="106833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rPr lang="en-US"/>
              <a:t>Burn Severity Classification Superpixel minsize 100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342" name="Google Shape;342;g36984f9e1f8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5000" y="2006475"/>
            <a:ext cx="4448775" cy="325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36984f9e1f8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3400" y="1837975"/>
            <a:ext cx="4244950" cy="34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36984f9e1f8_0_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475" y="4126730"/>
            <a:ext cx="1918500" cy="1877846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g36984f9e1f8_0_32"/>
          <p:cNvSpPr txBox="1"/>
          <p:nvPr/>
        </p:nvSpPr>
        <p:spPr>
          <a:xfrm>
            <a:off x="111475" y="2814000"/>
            <a:ext cx="19185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b="1" lang="en-US" sz="2000">
                <a:solidFill>
                  <a:srgbClr val="980000"/>
                </a:solidFill>
                <a:latin typeface="Verdana"/>
                <a:ea typeface="Verdana"/>
                <a:cs typeface="Verdana"/>
                <a:sym typeface="Verdana"/>
              </a:rPr>
              <a:t>Ground Truth</a:t>
            </a:r>
            <a:endParaRPr b="1" sz="2000">
              <a:solidFill>
                <a:srgbClr val="98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6984f9e1f8_0_53"/>
          <p:cNvSpPr txBox="1"/>
          <p:nvPr>
            <p:ph type="title"/>
          </p:nvPr>
        </p:nvSpPr>
        <p:spPr>
          <a:xfrm>
            <a:off x="670375" y="377573"/>
            <a:ext cx="106833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700">
                <a:latin typeface="Verdana"/>
                <a:ea typeface="Verdana"/>
                <a:cs typeface="Verdana"/>
                <a:sym typeface="Verdana"/>
              </a:rPr>
              <a:t>Next Steps: Bobcat Project</a:t>
            </a:r>
            <a:r>
              <a:rPr lang="en-US" sz="3800"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51" name="Google Shape;351;g36984f9e1f8_0_53"/>
          <p:cNvSpPr txBox="1"/>
          <p:nvPr/>
        </p:nvSpPr>
        <p:spPr>
          <a:xfrm>
            <a:off x="1419225" y="1400175"/>
            <a:ext cx="8814000" cy="39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Verdana"/>
              <a:buChar char="●"/>
            </a:pPr>
            <a:r>
              <a:rPr lang="en-US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Replace "Difference in median of alpha angle 1" with separate "Prefire" and "Postfire" median values to see if clustering improves.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Verdana"/>
              <a:buChar char="●"/>
            </a:pPr>
            <a:r>
              <a:rPr lang="en-US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Fine-tune K-means hyperparameters for better performance.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Verdana"/>
              <a:buChar char="●"/>
            </a:pPr>
            <a:r>
              <a:rPr lang="en-US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Test alternative clustering methods like DBSCAN and OPTICS for more flexible cluster detection.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7230e25127_1_12"/>
          <p:cNvSpPr txBox="1"/>
          <p:nvPr>
            <p:ph type="title"/>
          </p:nvPr>
        </p:nvSpPr>
        <p:spPr>
          <a:xfrm>
            <a:off x="-74950" y="131575"/>
            <a:ext cx="4722000" cy="96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latin typeface="Verdana"/>
                <a:ea typeface="Verdana"/>
                <a:cs typeface="Verdana"/>
                <a:sym typeface="Verdana"/>
              </a:rPr>
              <a:t>Confusion</a:t>
            </a:r>
            <a:r>
              <a:rPr lang="en-US" sz="3100">
                <a:latin typeface="Verdana"/>
                <a:ea typeface="Verdana"/>
                <a:cs typeface="Verdana"/>
                <a:sym typeface="Verdana"/>
              </a:rPr>
              <a:t> Matrices</a:t>
            </a:r>
            <a:endParaRPr sz="31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7" name="Google Shape;87;g37230e25127_1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6950" y="74950"/>
            <a:ext cx="3392049" cy="295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g37230e25127_1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9100" y="19725"/>
            <a:ext cx="3613925" cy="325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g37230e25127_1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102" y="3630100"/>
            <a:ext cx="3448373" cy="315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g37230e25127_1_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59925" y="3627053"/>
            <a:ext cx="3448375" cy="3159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37230e25127_1_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62738" y="3640990"/>
            <a:ext cx="3613926" cy="3131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37230e25127_1_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9550" y="1533175"/>
            <a:ext cx="3825754" cy="14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726326b7ca_0_17"/>
          <p:cNvSpPr txBox="1"/>
          <p:nvPr>
            <p:ph type="title"/>
          </p:nvPr>
        </p:nvSpPr>
        <p:spPr>
          <a:xfrm>
            <a:off x="670375" y="377573"/>
            <a:ext cx="106833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700">
                <a:latin typeface="Verdana"/>
                <a:ea typeface="Verdana"/>
                <a:cs typeface="Verdana"/>
                <a:sym typeface="Verdana"/>
              </a:rPr>
              <a:t>Next Steps: Bobcat Project</a:t>
            </a:r>
            <a:r>
              <a:rPr lang="en-US" sz="3800"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8" name="Google Shape;98;g3726326b7ca_0_17"/>
          <p:cNvSpPr txBox="1"/>
          <p:nvPr/>
        </p:nvSpPr>
        <p:spPr>
          <a:xfrm>
            <a:off x="1663750" y="1277175"/>
            <a:ext cx="90705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Char char="●"/>
            </a:pPr>
            <a:r>
              <a:rPr lang="en-US"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 will check if burn severity output improves by using only alpha values and removing hv values.</a:t>
            </a:r>
            <a:endParaRPr sz="2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Char char="●"/>
            </a:pPr>
            <a:r>
              <a:rPr lang="en-US"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 will use HV mask to apply to alpha 1 . To handle missing data, we may either focus only on the southern flight line or try filling in the missing values.</a:t>
            </a:r>
            <a:endParaRPr sz="2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"/>
          <p:cNvSpPr txBox="1"/>
          <p:nvPr>
            <p:ph type="ctrTitle"/>
          </p:nvPr>
        </p:nvSpPr>
        <p:spPr>
          <a:xfrm>
            <a:off x="16700" y="2753475"/>
            <a:ext cx="12192000" cy="2632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lang="en-US" sz="4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Bobcat Wildfire Project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6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4" name="Google Shape;104;p1"/>
          <p:cNvSpPr txBox="1"/>
          <p:nvPr>
            <p:ph idx="1" type="subTitle"/>
          </p:nvPr>
        </p:nvSpPr>
        <p:spPr>
          <a:xfrm>
            <a:off x="246575" y="852728"/>
            <a:ext cx="119622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8A2331"/>
                </a:solidFill>
              </a:rPr>
              <a:t>Update July 18, 2025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000aa0b40_0_3"/>
          <p:cNvSpPr txBox="1"/>
          <p:nvPr>
            <p:ph type="title"/>
          </p:nvPr>
        </p:nvSpPr>
        <p:spPr>
          <a:xfrm>
            <a:off x="631850" y="0"/>
            <a:ext cx="10683300" cy="7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rPr lang="en-US"/>
              <a:t>Overview - Recap</a:t>
            </a:r>
            <a:endParaRPr/>
          </a:p>
        </p:txBody>
      </p:sp>
      <p:pic>
        <p:nvPicPr>
          <p:cNvPr id="110" name="Google Shape;110;g35000aa0b40_0_3" title="Wildfire Project Plan Over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500" y="664025"/>
            <a:ext cx="10248000" cy="576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bf2582c63_1_0"/>
          <p:cNvSpPr txBox="1"/>
          <p:nvPr>
            <p:ph type="title"/>
          </p:nvPr>
        </p:nvSpPr>
        <p:spPr>
          <a:xfrm>
            <a:off x="670375" y="377573"/>
            <a:ext cx="106833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800">
                <a:latin typeface="Verdana"/>
                <a:ea typeface="Verdana"/>
                <a:cs typeface="Verdana"/>
                <a:sym typeface="Verdana"/>
              </a:rPr>
              <a:t>Burn Severity Classification </a:t>
            </a:r>
            <a:r>
              <a:rPr lang="en-US" sz="3600">
                <a:latin typeface="Verdana"/>
                <a:ea typeface="Verdana"/>
                <a:cs typeface="Verdana"/>
                <a:sym typeface="Verdana"/>
              </a:rPr>
              <a:t>Experiment 1</a:t>
            </a:r>
            <a:endParaRPr sz="3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16" name="Google Shape;116;g35bf2582c63_1_0"/>
          <p:cNvSpPr/>
          <p:nvPr/>
        </p:nvSpPr>
        <p:spPr>
          <a:xfrm>
            <a:off x="330875" y="1469275"/>
            <a:ext cx="4308300" cy="2895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35bf2582c63_1_0"/>
          <p:cNvSpPr txBox="1"/>
          <p:nvPr/>
        </p:nvSpPr>
        <p:spPr>
          <a:xfrm>
            <a:off x="554175" y="1993225"/>
            <a:ext cx="3992100" cy="14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 u="sng">
                <a:solidFill>
                  <a:srgbClr val="0000FF"/>
                </a:solidFill>
              </a:rPr>
              <a:t>DATASET 1</a:t>
            </a:r>
            <a:endParaRPr b="1" sz="1600" u="sng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Mean of Log of HV ratio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00FF"/>
                </a:solidFill>
                <a:latin typeface="Verdana"/>
                <a:ea typeface="Verdana"/>
                <a:cs typeface="Verdana"/>
                <a:sym typeface="Verdana"/>
              </a:rPr>
              <a:t>Difference in Median of Alpha Angle 1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Median of Slope</a:t>
            </a:r>
            <a:endParaRPr sz="17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8" name="Google Shape;118;g35bf2582c63_1_0"/>
          <p:cNvSpPr txBox="1"/>
          <p:nvPr/>
        </p:nvSpPr>
        <p:spPr>
          <a:xfrm>
            <a:off x="9040450" y="4434700"/>
            <a:ext cx="1590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no better than </a:t>
            </a:r>
            <a:r>
              <a:rPr lang="en-US" sz="2600"/>
              <a:t>K-means</a:t>
            </a:r>
            <a:endParaRPr sz="2600"/>
          </a:p>
        </p:txBody>
      </p:sp>
      <p:sp>
        <p:nvSpPr>
          <p:cNvPr id="119" name="Google Shape;119;g35bf2582c63_1_0"/>
          <p:cNvSpPr txBox="1"/>
          <p:nvPr/>
        </p:nvSpPr>
        <p:spPr>
          <a:xfrm>
            <a:off x="5300700" y="4434700"/>
            <a:ext cx="28272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Agglomerative Clustering</a:t>
            </a:r>
            <a:endParaRPr sz="2600"/>
          </a:p>
        </p:txBody>
      </p:sp>
      <p:sp>
        <p:nvSpPr>
          <p:cNvPr id="120" name="Google Shape;120;g35bf2582c63_1_0"/>
          <p:cNvSpPr txBox="1"/>
          <p:nvPr/>
        </p:nvSpPr>
        <p:spPr>
          <a:xfrm>
            <a:off x="7839700" y="3007700"/>
            <a:ext cx="1904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Debugging</a:t>
            </a:r>
            <a:endParaRPr sz="2600"/>
          </a:p>
        </p:txBody>
      </p:sp>
      <p:sp>
        <p:nvSpPr>
          <p:cNvPr id="121" name="Google Shape;121;g35bf2582c63_1_0"/>
          <p:cNvSpPr txBox="1"/>
          <p:nvPr/>
        </p:nvSpPr>
        <p:spPr>
          <a:xfrm>
            <a:off x="5300700" y="2824525"/>
            <a:ext cx="1590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DBSCAN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OPTICS</a:t>
            </a:r>
            <a:endParaRPr sz="2600"/>
          </a:p>
        </p:txBody>
      </p:sp>
      <p:sp>
        <p:nvSpPr>
          <p:cNvPr id="122" name="Google Shape;122;g35bf2582c63_1_0"/>
          <p:cNvSpPr txBox="1"/>
          <p:nvPr/>
        </p:nvSpPr>
        <p:spPr>
          <a:xfrm>
            <a:off x="7839700" y="1414450"/>
            <a:ext cx="3992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results follow for different sizes of superpixels</a:t>
            </a:r>
            <a:endParaRPr sz="2600"/>
          </a:p>
        </p:txBody>
      </p:sp>
      <p:sp>
        <p:nvSpPr>
          <p:cNvPr id="123" name="Google Shape;123;g35bf2582c63_1_0"/>
          <p:cNvSpPr txBox="1"/>
          <p:nvPr/>
        </p:nvSpPr>
        <p:spPr>
          <a:xfrm>
            <a:off x="5300700" y="1614550"/>
            <a:ext cx="159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K-means</a:t>
            </a:r>
            <a:endParaRPr sz="2600"/>
          </a:p>
        </p:txBody>
      </p:sp>
      <p:cxnSp>
        <p:nvCxnSpPr>
          <p:cNvPr id="124" name="Google Shape;124;g35bf2582c63_1_0"/>
          <p:cNvCxnSpPr>
            <a:stCxn id="123" idx="3"/>
            <a:endCxn id="122" idx="1"/>
          </p:cNvCxnSpPr>
          <p:nvPr/>
        </p:nvCxnSpPr>
        <p:spPr>
          <a:xfrm>
            <a:off x="6891300" y="1907050"/>
            <a:ext cx="94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" name="Google Shape;125;g35bf2582c63_1_0"/>
          <p:cNvCxnSpPr/>
          <p:nvPr/>
        </p:nvCxnSpPr>
        <p:spPr>
          <a:xfrm>
            <a:off x="6891300" y="3300200"/>
            <a:ext cx="94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" name="Google Shape;126;g35bf2582c63_1_0"/>
          <p:cNvCxnSpPr/>
          <p:nvPr/>
        </p:nvCxnSpPr>
        <p:spPr>
          <a:xfrm>
            <a:off x="7839600" y="5127400"/>
            <a:ext cx="94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7046c3fc5b_1_15"/>
          <p:cNvSpPr txBox="1"/>
          <p:nvPr>
            <p:ph type="title"/>
          </p:nvPr>
        </p:nvSpPr>
        <p:spPr>
          <a:xfrm>
            <a:off x="644700" y="-51375"/>
            <a:ext cx="10683300" cy="7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rPr lang="en-US"/>
              <a:t>Burn Severity Classification K-means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rgbClr val="980000"/>
              </a:solidFill>
            </a:endParaRPr>
          </a:p>
        </p:txBody>
      </p:sp>
      <p:pic>
        <p:nvPicPr>
          <p:cNvPr id="132" name="Google Shape;132;g37046c3fc5b_1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75" y="4126730"/>
            <a:ext cx="1918500" cy="187784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37046c3fc5b_1_15"/>
          <p:cNvSpPr txBox="1"/>
          <p:nvPr/>
        </p:nvSpPr>
        <p:spPr>
          <a:xfrm>
            <a:off x="53950" y="3254350"/>
            <a:ext cx="197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b="1" lang="en-US" sz="1800">
                <a:solidFill>
                  <a:srgbClr val="980000"/>
                </a:solidFill>
                <a:latin typeface="Verdana"/>
                <a:ea typeface="Verdana"/>
                <a:cs typeface="Verdana"/>
                <a:sym typeface="Verdana"/>
              </a:rPr>
              <a:t>Ground Truth</a:t>
            </a:r>
            <a:endParaRPr sz="1200"/>
          </a:p>
        </p:txBody>
      </p:sp>
      <p:pic>
        <p:nvPicPr>
          <p:cNvPr id="134" name="Google Shape;134;g37046c3fc5b_1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0300" y="1010638"/>
            <a:ext cx="4798600" cy="377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37046c3fc5b_1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9050" y="1010650"/>
            <a:ext cx="4932250" cy="392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CCU Logo 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NCCU Theme">
  <a:themeElements>
    <a:clrScheme name="NCCU Brand Color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0515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2022-12-15T19:00:53Z</dcterms:created>
  <dc:creator>Frazier, Pandora</dc:creator>
</cp:coreProperties>
</file>